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8" autoAdjust="0"/>
    <p:restoredTop sz="92422" autoAdjust="0"/>
  </p:normalViewPr>
  <p:slideViewPr>
    <p:cSldViewPr snapToGrid="0">
      <p:cViewPr>
        <p:scale>
          <a:sx n="150" d="100"/>
          <a:sy n="150" d="100"/>
        </p:scale>
        <p:origin x="-34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9T02:42:10.877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9T02:42:42.830"/>
    </inkml:context>
    <inkml:brush xml:id="br0">
      <inkml:brushProperty name="width" value="0.2" units="cm"/>
      <inkml:brushProperty name="height" value="0.2" units="cm"/>
    </inkml:brush>
  </inkml:definitions>
  <inkml:trace contextRef="#ctx0" brushRef="#br0">1 0 24575,'0'0'-8191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9T02:43:10.538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0 24575,'0'0'-8191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1-19T02:43:19.663"/>
    </inkml:context>
    <inkml:brush xml:id="br0">
      <inkml:brushProperty name="width" value="0.2" units="cm"/>
      <inkml:brushProperty name="height" value="0.2" units="cm"/>
    </inkml:brush>
  </inkml:definitions>
  <inkml:trace contextRef="#ctx0" brushRef="#br0">0 1 24575,'0'0'-8191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46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319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886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996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0029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668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244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442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344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6682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272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6C7A-F969-4E4E-A43D-AC3B91580EDE}" type="datetimeFigureOut">
              <a:rPr kumimoji="1" lang="ja-JP" altLang="en-US" smtClean="0"/>
              <a:t>2023/11/19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AF68D-2281-45D4-8146-0E67F42CF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4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customXml" Target="../ink/ink4.xml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customXml" Target="../ink/ink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customXml" Target="../ink/ink2.xml"/><Relationship Id="rId5" Type="http://schemas.openxmlformats.org/officeDocument/2006/relationships/image" Target="../media/image4.jpg"/><Relationship Id="rId10" Type="http://schemas.openxmlformats.org/officeDocument/2006/relationships/image" Target="../media/image8.png"/><Relationship Id="rId4" Type="http://schemas.openxmlformats.org/officeDocument/2006/relationships/image" Target="../media/image3.jpg"/><Relationship Id="rId9" Type="http://schemas.openxmlformats.org/officeDocument/2006/relationships/customXml" Target="../ink/ink1.xm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57D994-711C-D29C-3E4D-6B5E9F097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5786" y="0"/>
            <a:ext cx="6146427" cy="568594"/>
          </a:xfrm>
        </p:spPr>
        <p:txBody>
          <a:bodyPr>
            <a:normAutofit fontScale="90000"/>
          </a:bodyPr>
          <a:lstStyle/>
          <a:p>
            <a:br>
              <a:rPr lang="en-US" altLang="ja-JP" dirty="0"/>
            </a:br>
            <a:r>
              <a:rPr lang="en-US" altLang="ja-JP" sz="22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2023</a:t>
            </a:r>
            <a:r>
              <a:rPr lang="ja-JP" altLang="en-US" sz="22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　中学</a:t>
            </a:r>
            <a:r>
              <a:rPr lang="en-US" altLang="ja-JP" sz="22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lang="ja-JP" altLang="en-US" sz="2200" b="0" i="0" u="none" strike="noStrike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年　２学期期末テスト対策問題</a:t>
            </a:r>
            <a:endParaRPr kumimoji="1" lang="ja-JP" altLang="en-US" sz="2200" dirty="0"/>
          </a:p>
        </p:txBody>
      </p:sp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F66EB675-7C17-15AA-9849-81CCCD450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676134"/>
              </p:ext>
            </p:extLst>
          </p:nvPr>
        </p:nvGraphicFramePr>
        <p:xfrm>
          <a:off x="137160" y="568594"/>
          <a:ext cx="6629400" cy="11681155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426720">
                  <a:extLst>
                    <a:ext uri="{9D8B030D-6E8A-4147-A177-3AD203B41FA5}">
                      <a16:colId xmlns:a16="http://schemas.microsoft.com/office/drawing/2014/main" val="1683554693"/>
                    </a:ext>
                  </a:extLst>
                </a:gridCol>
                <a:gridCol w="3398520">
                  <a:extLst>
                    <a:ext uri="{9D8B030D-6E8A-4147-A177-3AD203B41FA5}">
                      <a16:colId xmlns:a16="http://schemas.microsoft.com/office/drawing/2014/main" val="2786822758"/>
                    </a:ext>
                  </a:extLst>
                </a:gridCol>
                <a:gridCol w="619760">
                  <a:extLst>
                    <a:ext uri="{9D8B030D-6E8A-4147-A177-3AD203B41FA5}">
                      <a16:colId xmlns:a16="http://schemas.microsoft.com/office/drawing/2014/main" val="3294253540"/>
                    </a:ext>
                  </a:extLst>
                </a:gridCol>
                <a:gridCol w="203200">
                  <a:extLst>
                    <a:ext uri="{9D8B030D-6E8A-4147-A177-3AD203B41FA5}">
                      <a16:colId xmlns:a16="http://schemas.microsoft.com/office/drawing/2014/main" val="3105453829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581221291"/>
                    </a:ext>
                  </a:extLst>
                </a:gridCol>
              </a:tblGrid>
              <a:tr h="376126">
                <a:tc gridSpan="5">
                  <a:txBody>
                    <a:bodyPr/>
                    <a:lstStyle/>
                    <a:p>
                      <a:r>
                        <a:rPr kumimoji="1" lang="ja-JP" altLang="en-US" sz="1800" dirty="0"/>
                        <a:t>♪魔王より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628930"/>
                  </a:ext>
                </a:extLst>
              </a:tr>
              <a:tr h="258587">
                <a:tc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♪作曲家、作詞者のついて</a:t>
                      </a:r>
                    </a:p>
                  </a:txBody>
                  <a:tcPr marL="7620" marR="7620" marT="762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72516361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この曲の作曲者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kumimoji="1" lang="ja-JP" altLang="en-US"/>
                        <a:t>シューベルト</a:t>
                      </a: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dirty="0"/>
                        <a:t>シューベルト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043973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作曲家の生まれた国と都市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dirty="0"/>
                        <a:t>国：オーストリア　　都市：ウィーン</a:t>
                      </a:r>
                      <a:endParaRPr kumimoji="1" lang="ja-JP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dirty="0"/>
                        <a:t>国：オーストリア都市：ウィーン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kumimoji="1" lang="ja-JP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083061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作曲家の亡くなった齢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r>
                        <a:rPr kumimoji="1" lang="en-US" altLang="ja-JP" dirty="0"/>
                        <a:t>31</a:t>
                      </a:r>
                      <a:r>
                        <a:rPr kumimoji="1" lang="ja-JP" altLang="en-US" dirty="0"/>
                        <a:t>歳</a:t>
                      </a: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dirty="0"/>
                        <a:t>31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685800" rtl="0" eaLnBrk="1" fontAlgn="ctr" latinLnBrk="0" hangingPunct="1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406475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作曲家の生涯の作曲数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kumimoji="1" lang="en-US" altLang="ja-JP" dirty="0"/>
                        <a:t>600</a:t>
                      </a:r>
                      <a:r>
                        <a:rPr kumimoji="1" lang="ja-JP" altLang="en-US"/>
                        <a:t>曲</a:t>
                      </a: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dirty="0"/>
                        <a:t>600</a:t>
                      </a:r>
                      <a:r>
                        <a:rPr kumimoji="1" lang="ja-JP" altLang="en-US" dirty="0"/>
                        <a:t>曲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889697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魔王を作曲した年齢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</a:t>
                      </a: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en-US" altLang="ja-JP" dirty="0"/>
                        <a:t>18</a:t>
                      </a:r>
                      <a:r>
                        <a:rPr kumimoji="1" lang="ja-JP" altLang="en-US" dirty="0"/>
                        <a:t>歳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926598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他にこの作曲家の代表的な曲は？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r>
                        <a:rPr kumimoji="1" lang="ja-JP" altLang="en-US" sz="1200"/>
                        <a:t>野ばら、アヴェマリアなど</a:t>
                      </a: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1200" dirty="0"/>
                        <a:t>野ばら、アヴェマリアなど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 algn="l" fontAlgn="ctr">
                        <a:buFont typeface="+mj-lt"/>
                        <a:buNone/>
                      </a:pP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9307511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この曲の作詞者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kumimoji="1" lang="ja-JP" altLang="en-US"/>
                        <a:t>ゲーテ</a:t>
                      </a:r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dirty="0"/>
                        <a:t>ゲーテ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6755105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pPr algn="l" fontAlgn="ctr"/>
                      <a:endParaRPr kumimoji="1" lang="ja-JP" alt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  <a:cs typeface="+mn-cs"/>
                        </a:rPr>
                        <a:t>作詞者の生まれた国と都市</a:t>
                      </a:r>
                    </a:p>
                  </a:txBody>
                  <a:tcPr marL="7620" marR="7620" marT="7620" marB="0" anchor="ctr"/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kumimoji="1" lang="ja-JP" altLang="en-US" sz="1200" dirty="0"/>
                        <a:t>国：ドイツ　　都市：フランクフルト</a:t>
                      </a:r>
                      <a:endParaRPr kumimoji="1" lang="ja-JP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dirty="0"/>
                        <a:t>ドイツ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kumimoji="1" lang="ja-JP" alt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882454"/>
                  </a:ext>
                </a:extLst>
              </a:tr>
              <a:tr h="27522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/>
                        <a:t>♪曲について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5539890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登場人物を答えなさい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魔王、語り手、父、息子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4391035"/>
                  </a:ext>
                </a:extLst>
              </a:tr>
              <a:tr h="51717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子が</a:t>
                      </a:r>
                      <a:r>
                        <a:rPr kumimoji="1" lang="en-US" altLang="ja-JP" dirty="0"/>
                        <a:t>『</a:t>
                      </a:r>
                      <a:r>
                        <a:rPr kumimoji="1" lang="ja-JP" altLang="en-US" dirty="0"/>
                        <a:t>お父さん</a:t>
                      </a:r>
                      <a:r>
                        <a:rPr kumimoji="1" lang="en-US" altLang="ja-JP" dirty="0"/>
                        <a:t>』</a:t>
                      </a:r>
                      <a:r>
                        <a:rPr kumimoji="1" lang="ja-JP" altLang="en-US" dirty="0"/>
                        <a:t>と呼びかける音が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音ずつ高くなっていくが、このことから何が言えるか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恐怖や不安が強くなっていくのが感じられる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04798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この曲の伴奏に使う楽器は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ピアノ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874155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ドイツ語の歌曲の事を何というか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dirty="0"/>
                        <a:t>リート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398851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0279180"/>
                  </a:ext>
                </a:extLst>
              </a:tr>
              <a:tr h="281254">
                <a:tc gridSpan="5">
                  <a:txBody>
                    <a:bodyPr/>
                    <a:lstStyle/>
                    <a:p>
                      <a:r>
                        <a:rPr kumimoji="1" lang="ja-JP" altLang="en-US" dirty="0"/>
                        <a:t>♪浜辺の歌　について</a:t>
                      </a:r>
                      <a:endParaRPr kumimoji="1" lang="en-US" altLang="ja-JP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en-US" altLang="ja-JP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727529"/>
                  </a:ext>
                </a:extLst>
              </a:tr>
              <a:tr h="31210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/>
                        <a:t>歌詞が抜けているところを答えましょう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250977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あした浜辺を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①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ば　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②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ぞしのばるる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①さまよえ②昔のこと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192089"/>
                  </a:ext>
                </a:extLst>
              </a:tr>
              <a:tr h="51717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③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よ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④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よ　寄する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⑤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も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⑥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の色も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③風の音　④雲のさま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⑤波　　⑥かい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4648989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歌詞の出だしにある</a:t>
                      </a:r>
                      <a:r>
                        <a:rPr kumimoji="1" lang="en-US" altLang="ja-JP" dirty="0"/>
                        <a:t>『</a:t>
                      </a:r>
                      <a:r>
                        <a:rPr kumimoji="1" lang="ja-JP" altLang="en-US" dirty="0"/>
                        <a:t>あした</a:t>
                      </a:r>
                      <a:r>
                        <a:rPr kumimoji="1" lang="en-US" altLang="ja-JP" dirty="0"/>
                        <a:t>』</a:t>
                      </a:r>
                      <a:r>
                        <a:rPr kumimoji="1" lang="ja-JP" altLang="en-US" dirty="0"/>
                        <a:t>の意味は？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678009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/>
                        <a:t>『</a:t>
                      </a:r>
                      <a:r>
                        <a:rPr kumimoji="1" lang="ja-JP" altLang="en-US" dirty="0"/>
                        <a:t>しのばるる</a:t>
                      </a:r>
                      <a:r>
                        <a:rPr kumimoji="1" lang="en-US" altLang="ja-JP" dirty="0"/>
                        <a:t>』</a:t>
                      </a:r>
                      <a:r>
                        <a:rPr kumimoji="1" lang="ja-JP" altLang="en-US" dirty="0"/>
                        <a:t>とはどういう意味か？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/>
                        <a:t>自然に思い出してしまう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625443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/>
                        <a:t>2</a:t>
                      </a:r>
                      <a:r>
                        <a:rPr kumimoji="1" lang="ja-JP" altLang="en-US" dirty="0"/>
                        <a:t>番の歌詞</a:t>
                      </a:r>
                      <a:r>
                        <a:rPr kumimoji="1" lang="en-US" altLang="ja-JP" dirty="0"/>
                        <a:t>『</a:t>
                      </a:r>
                      <a:r>
                        <a:rPr kumimoji="1" lang="ja-JP" altLang="en-US" dirty="0"/>
                        <a:t>もとおれば</a:t>
                      </a:r>
                      <a:r>
                        <a:rPr kumimoji="1" lang="en-US" altLang="ja-JP" dirty="0"/>
                        <a:t>』</a:t>
                      </a:r>
                      <a:r>
                        <a:rPr kumimoji="1" lang="ja-JP" altLang="en-US" dirty="0"/>
                        <a:t>の意味は？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めぐれば、さまよえば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9233471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この曲の作詞者の名前と出身地は？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林　古溪　</a:t>
                      </a:r>
                      <a:r>
                        <a:rPr kumimoji="1" lang="en-US" altLang="ja-JP" dirty="0"/>
                        <a:t>:</a:t>
                      </a:r>
                      <a:r>
                        <a:rPr kumimoji="1" lang="ja-JP" altLang="en-US" dirty="0"/>
                        <a:t>　東京都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430358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この曲の作曲家の名前と出身地は？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成田　為三：　秋田県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2137809"/>
                  </a:ext>
                </a:extLst>
              </a:tr>
              <a:tr h="273207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dirty="0"/>
                        <a:t>曲の形式について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2973959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この曲は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部形式である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２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5781713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3" gridSpan="3">
                  <a:txBody>
                    <a:bodyPr/>
                    <a:lstStyle/>
                    <a:p>
                      <a:r>
                        <a:rPr kumimoji="1" lang="ja-JP" altLang="en-US" dirty="0"/>
                        <a:t>右は形式を表に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表したものです</a:t>
                      </a:r>
                    </a:p>
                    <a:p>
                      <a:r>
                        <a:rPr kumimoji="1" lang="ja-JP" altLang="en-US" sz="1400" dirty="0"/>
                        <a:t>①</a:t>
                      </a:r>
                      <a:r>
                        <a:rPr kumimoji="1" lang="en-US" altLang="ja-JP" sz="1400" dirty="0"/>
                        <a:t>,</a:t>
                      </a:r>
                      <a:r>
                        <a:rPr kumimoji="1" lang="ja-JP" altLang="en-US" sz="1400" dirty="0"/>
                        <a:t>②</a:t>
                      </a:r>
                      <a:r>
                        <a:rPr kumimoji="1" lang="en-US" altLang="ja-JP" sz="1400" dirty="0"/>
                        <a:t>,</a:t>
                      </a:r>
                      <a:r>
                        <a:rPr kumimoji="1" lang="ja-JP" altLang="en-US" sz="1400" dirty="0"/>
                        <a:t>③に</a:t>
                      </a:r>
                      <a:endParaRPr kumimoji="1" lang="en-US" altLang="ja-JP" sz="1400" dirty="0"/>
                    </a:p>
                    <a:p>
                      <a:r>
                        <a:rPr kumimoji="1" lang="en-US" altLang="ja-JP" sz="1600" dirty="0"/>
                        <a:t>a , a’ , b</a:t>
                      </a:r>
                      <a:r>
                        <a:rPr kumimoji="1" lang="ja-JP" altLang="en-US" sz="1400" dirty="0"/>
                        <a:t>を入れよう</a:t>
                      </a:r>
                      <a:endParaRPr kumimoji="1" lang="en-US" altLang="ja-JP" sz="1400" dirty="0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　</a:t>
                      </a:r>
                      <a:r>
                        <a:rPr kumimoji="1" lang="en-US" altLang="ja-JP" dirty="0"/>
                        <a:t>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986694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r>
                        <a:rPr kumimoji="1" lang="en-US" altLang="ja-JP" sz="1800" dirty="0"/>
                        <a:t>a , a’ , b</a:t>
                      </a:r>
                      <a:endParaRPr kumimoji="1" lang="ja-JP" altLang="en-US" sz="18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　</a:t>
                      </a:r>
                      <a:r>
                        <a:rPr kumimoji="1" lang="en-US" altLang="ja-JP" dirty="0"/>
                        <a:t>b</a:t>
                      </a:r>
                      <a:r>
                        <a:rPr kumimoji="1" lang="ja-JP" altLang="en-US" dirty="0"/>
                        <a:t>　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0620252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r>
                        <a:rPr kumimoji="1" lang="ja-JP" altLang="en-US" dirty="0"/>
                        <a:t>を当てはめよう</a:t>
                      </a:r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　</a:t>
                      </a:r>
                      <a:r>
                        <a:rPr kumimoji="1" lang="en-US" altLang="ja-JP" dirty="0"/>
                        <a:t>a’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935139"/>
                  </a:ext>
                </a:extLst>
              </a:tr>
              <a:tr h="38135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dirty="0"/>
                        <a:t>いちばん強く歌う部分は</a:t>
                      </a:r>
                      <a:r>
                        <a:rPr kumimoji="1" lang="en-US" altLang="ja-JP" dirty="0" err="1"/>
                        <a:t>a,a’,b</a:t>
                      </a:r>
                      <a:r>
                        <a:rPr kumimoji="1" lang="en-US" altLang="ja-JP" dirty="0"/>
                        <a:t>,</a:t>
                      </a:r>
                      <a:r>
                        <a:rPr kumimoji="1" lang="ja-JP" altLang="en-US" dirty="0"/>
                        <a:t>のどの部分でしょう？</a:t>
                      </a:r>
                      <a:endParaRPr kumimoji="1" lang="en-US" altLang="ja-JP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</a:t>
                      </a:r>
                      <a:r>
                        <a:rPr kumimoji="1" lang="en-US" altLang="ja-JP" dirty="0"/>
                        <a:t>b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9388376"/>
                  </a:ext>
                </a:extLst>
              </a:tr>
            </a:tbl>
          </a:graphicData>
        </a:graphic>
      </p:graphicFrame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41A68C0-23EA-5CC4-70B6-46844F18C3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845120"/>
              </p:ext>
            </p:extLst>
          </p:nvPr>
        </p:nvGraphicFramePr>
        <p:xfrm>
          <a:off x="2277872" y="10643616"/>
          <a:ext cx="2450592" cy="979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8738">
                  <a:extLst>
                    <a:ext uri="{9D8B030D-6E8A-4147-A177-3AD203B41FA5}">
                      <a16:colId xmlns:a16="http://schemas.microsoft.com/office/drawing/2014/main" val="1045915849"/>
                    </a:ext>
                  </a:extLst>
                </a:gridCol>
                <a:gridCol w="1241854">
                  <a:extLst>
                    <a:ext uri="{9D8B030D-6E8A-4147-A177-3AD203B41FA5}">
                      <a16:colId xmlns:a16="http://schemas.microsoft.com/office/drawing/2014/main" val="1548062465"/>
                    </a:ext>
                  </a:extLst>
                </a:gridCol>
              </a:tblGrid>
              <a:tr h="326596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885875"/>
                  </a:ext>
                </a:extLst>
              </a:tr>
              <a:tr h="326596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  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①</a:t>
                      </a:r>
                      <a:r>
                        <a:rPr kumimoji="1" lang="en-US" altLang="ja-JP" dirty="0"/>
                        <a:t>)          a’         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②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772209"/>
                  </a:ext>
                </a:extLst>
              </a:tr>
              <a:tr h="326596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7811432"/>
                  </a:ext>
                </a:extLst>
              </a:tr>
            </a:tbl>
          </a:graphicData>
        </a:graphic>
      </p:graphicFrame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823D4BC1-59B6-D9C5-A124-8976D9BADE48}"/>
              </a:ext>
            </a:extLst>
          </p:cNvPr>
          <p:cNvCxnSpPr>
            <a:cxnSpLocks/>
          </p:cNvCxnSpPr>
          <p:nvPr/>
        </p:nvCxnSpPr>
        <p:spPr>
          <a:xfrm>
            <a:off x="2865120" y="10965688"/>
            <a:ext cx="0" cy="657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0C009765-11D5-5B58-A1FF-98A4D4C13519}"/>
              </a:ext>
            </a:extLst>
          </p:cNvPr>
          <p:cNvCxnSpPr>
            <a:cxnSpLocks/>
          </p:cNvCxnSpPr>
          <p:nvPr/>
        </p:nvCxnSpPr>
        <p:spPr>
          <a:xfrm>
            <a:off x="4124960" y="10965688"/>
            <a:ext cx="0" cy="6577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95CFC4D-DB5F-59B0-96F2-AD669591BFDB}"/>
              </a:ext>
            </a:extLst>
          </p:cNvPr>
          <p:cNvSpPr txBox="1"/>
          <p:nvPr/>
        </p:nvSpPr>
        <p:spPr>
          <a:xfrm>
            <a:off x="2706262" y="10596356"/>
            <a:ext cx="1500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                    B</a:t>
            </a:r>
            <a:endParaRPr kumimoji="1" lang="ja-JP" altLang="en-US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0C9F2A-EBD8-BD9A-36EB-0832A1E3DD9D}"/>
              </a:ext>
            </a:extLst>
          </p:cNvPr>
          <p:cNvSpPr txBox="1"/>
          <p:nvPr/>
        </p:nvSpPr>
        <p:spPr>
          <a:xfrm>
            <a:off x="2232152" y="11355014"/>
            <a:ext cx="2518638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700" dirty="0"/>
              <a:t>第</a:t>
            </a:r>
            <a:r>
              <a:rPr kumimoji="1" lang="en-US" altLang="ja-JP" sz="700" dirty="0"/>
              <a:t>1</a:t>
            </a:r>
            <a:r>
              <a:rPr kumimoji="1" lang="ja-JP" altLang="en-US" sz="700" dirty="0"/>
              <a:t>フレーズ　第</a:t>
            </a:r>
            <a:r>
              <a:rPr kumimoji="1" lang="en-US" altLang="ja-JP" sz="700" dirty="0"/>
              <a:t>2</a:t>
            </a:r>
            <a:r>
              <a:rPr kumimoji="1" lang="ja-JP" altLang="en-US" sz="700" dirty="0"/>
              <a:t>フレーズ　　第</a:t>
            </a:r>
            <a:r>
              <a:rPr kumimoji="1" lang="en-US" altLang="ja-JP" sz="700" dirty="0"/>
              <a:t>3</a:t>
            </a:r>
            <a:r>
              <a:rPr kumimoji="1" lang="ja-JP" altLang="en-US" sz="700" dirty="0"/>
              <a:t>フレーズ　第</a:t>
            </a:r>
            <a:r>
              <a:rPr kumimoji="1" lang="en-US" altLang="ja-JP" sz="700" dirty="0"/>
              <a:t>4</a:t>
            </a:r>
            <a:r>
              <a:rPr kumimoji="1" lang="ja-JP" altLang="en-US" sz="700" dirty="0"/>
              <a:t>フレーズ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D3336EC-4B2F-54CF-6639-5C5102964B7B}"/>
              </a:ext>
            </a:extLst>
          </p:cNvPr>
          <p:cNvSpPr txBox="1"/>
          <p:nvPr/>
        </p:nvSpPr>
        <p:spPr>
          <a:xfrm>
            <a:off x="3524486" y="1093842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(</a:t>
            </a:r>
            <a:r>
              <a:rPr kumimoji="1" lang="ja-JP" altLang="en-US" dirty="0"/>
              <a:t>　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</a:t>
            </a:r>
            <a:r>
              <a:rPr kumimoji="1" lang="en-US" altLang="ja-JP" dirty="0"/>
              <a:t>(</a:t>
            </a:r>
            <a:r>
              <a:rPr kumimoji="1" lang="ja-JP" altLang="en-US" sz="1400" dirty="0"/>
              <a:t>③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850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0109AC48-E329-B469-027B-7ACB41CFCA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332" y="8581567"/>
            <a:ext cx="1906154" cy="86725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E1E8D19-4D46-171C-294F-79F5387AB4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126" y="2748919"/>
            <a:ext cx="459206" cy="316852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5E27A44D-B9BD-7E63-486F-C7AC6137A32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60" y="2282445"/>
            <a:ext cx="484072" cy="484072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40CD4860-58C9-7D21-FD4D-4DDC58422C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5260" y="1854484"/>
            <a:ext cx="434340" cy="434340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63D4CEC3-640C-5D3C-F26C-ADD186E5CC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7684" y="1417604"/>
            <a:ext cx="2747010" cy="2139808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8E21B5-6919-602C-3649-DA0C480101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4011" y="8373403"/>
            <a:ext cx="1548149" cy="1299760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sz="1800" dirty="0"/>
              <a:t>タブ譜の①～⑤を</a:t>
            </a:r>
            <a:endParaRPr kumimoji="1" lang="en-US" altLang="ja-JP" sz="1800" dirty="0"/>
          </a:p>
          <a:p>
            <a:r>
              <a:rPr kumimoji="1" lang="ja-JP" altLang="en-US" sz="1800" dirty="0"/>
              <a:t>左手で押さえる</a:t>
            </a:r>
            <a:endParaRPr kumimoji="1" lang="en-US" altLang="ja-JP" sz="1800" dirty="0"/>
          </a:p>
          <a:p>
            <a:r>
              <a:rPr kumimoji="1" lang="ja-JP" altLang="en-US" sz="1800" dirty="0"/>
              <a:t>所に●を入れ、</a:t>
            </a:r>
            <a:endParaRPr kumimoji="1" lang="en-US" altLang="ja-JP" sz="1800" dirty="0"/>
          </a:p>
          <a:p>
            <a:r>
              <a:rPr kumimoji="1" lang="ja-JP" altLang="en-US" sz="1800" dirty="0"/>
              <a:t>開放弦は○を</a:t>
            </a:r>
            <a:endParaRPr kumimoji="1" lang="en-US" altLang="ja-JP" sz="1800" dirty="0"/>
          </a:p>
          <a:p>
            <a:r>
              <a:rPr kumimoji="1" lang="ja-JP" altLang="en-US" sz="1800" dirty="0"/>
              <a:t>記しましょう</a:t>
            </a:r>
            <a:endParaRPr kumimoji="1" lang="en-US" altLang="ja-JP" sz="1800" dirty="0"/>
          </a:p>
          <a:p>
            <a:endParaRPr kumimoji="1" lang="ja-JP" altLang="en-US" dirty="0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7C4B6D3C-5082-BCB5-535C-04F19E4A15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3668551"/>
              </p:ext>
            </p:extLst>
          </p:nvPr>
        </p:nvGraphicFramePr>
        <p:xfrm>
          <a:off x="111759" y="433212"/>
          <a:ext cx="6403348" cy="1119998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6081">
                  <a:extLst>
                    <a:ext uri="{9D8B030D-6E8A-4147-A177-3AD203B41FA5}">
                      <a16:colId xmlns:a16="http://schemas.microsoft.com/office/drawing/2014/main" val="1344302592"/>
                    </a:ext>
                  </a:extLst>
                </a:gridCol>
                <a:gridCol w="3365507">
                  <a:extLst>
                    <a:ext uri="{9D8B030D-6E8A-4147-A177-3AD203B41FA5}">
                      <a16:colId xmlns:a16="http://schemas.microsoft.com/office/drawing/2014/main" val="1581565629"/>
                    </a:ext>
                  </a:extLst>
                </a:gridCol>
                <a:gridCol w="2651760">
                  <a:extLst>
                    <a:ext uri="{9D8B030D-6E8A-4147-A177-3AD203B41FA5}">
                      <a16:colId xmlns:a16="http://schemas.microsoft.com/office/drawing/2014/main" val="621755248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sz="1800" dirty="0"/>
                        <a:t>♪記号の問題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85732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i="0" dirty="0"/>
                        <a:t>記号の読みと意味を答えましょう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394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i="1" dirty="0"/>
                        <a:t>                 </a:t>
                      </a:r>
                      <a:r>
                        <a:rPr kumimoji="1" lang="en-US" altLang="ja-JP" sz="2000" i="1" dirty="0"/>
                        <a:t>rit.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リタルダンド</a:t>
                      </a:r>
                      <a:r>
                        <a:rPr kumimoji="1" lang="en-US" altLang="ja-JP" dirty="0"/>
                        <a:t>:</a:t>
                      </a:r>
                      <a:r>
                        <a:rPr kumimoji="1" lang="ja-JP" altLang="en-US" dirty="0"/>
                        <a:t>　だんだん遅く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62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♪</a:t>
                      </a:r>
                      <a:r>
                        <a:rPr kumimoji="1" lang="en-US" altLang="ja-JP" dirty="0"/>
                        <a:t>=104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112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分間に♪を</a:t>
                      </a:r>
                      <a:r>
                        <a:rPr kumimoji="1" lang="en-US" altLang="ja-JP" dirty="0"/>
                        <a:t>104</a:t>
                      </a:r>
                      <a:r>
                        <a:rPr kumimoji="1" lang="ja-JP" altLang="en-US" dirty="0"/>
                        <a:t>～</a:t>
                      </a:r>
                      <a:r>
                        <a:rPr kumimoji="1" lang="en-US" altLang="ja-JP" dirty="0"/>
                        <a:t>112</a:t>
                      </a:r>
                      <a:r>
                        <a:rPr kumimoji="1" lang="ja-JP" altLang="en-US" dirty="0"/>
                        <a:t>打つ速さ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8344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フォルテ　</a:t>
                      </a:r>
                      <a:r>
                        <a:rPr kumimoji="1" lang="en-US" altLang="ja-JP" dirty="0"/>
                        <a:t>:</a:t>
                      </a:r>
                      <a:r>
                        <a:rPr kumimoji="1" lang="ja-JP" altLang="en-US" dirty="0"/>
                        <a:t>　強く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3818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メッゾピアノ：　少し弱く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9552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フェルマータ</a:t>
                      </a:r>
                      <a:r>
                        <a:rPr kumimoji="1" lang="en-US" altLang="ja-JP" dirty="0"/>
                        <a:t>:</a:t>
                      </a:r>
                      <a:r>
                        <a:rPr kumimoji="1" lang="ja-JP" altLang="en-US" dirty="0"/>
                        <a:t>　その音符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休符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をほどよく伸ばす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3552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9265186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r>
                        <a:rPr kumimoji="1" lang="ja-JP" altLang="en-US" sz="2000" dirty="0"/>
                        <a:t>♪ギターについて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kumimoji="1" lang="ja-JP" altLang="en-US" sz="2000" dirty="0"/>
                        <a:t>♪ギターについて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4022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下の①～③のギターの種類を答えましょう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2760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　　</a:t>
                      </a:r>
                      <a:r>
                        <a:rPr kumimoji="1" lang="ja-JP" altLang="en-US" sz="2000" dirty="0"/>
                        <a:t>①　　　②　　　③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　エレキギター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133427"/>
                  </a:ext>
                </a:extLst>
              </a:tr>
              <a:tr h="52182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　クラシックギター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2397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　フォークギター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23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75271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837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5714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授業で使ったギターは何番でしょう？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87113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　ギターは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①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世紀に登場し、</a:t>
                      </a:r>
                      <a:endParaRPr kumimoji="1" lang="en-US" altLang="ja-JP" dirty="0"/>
                    </a:p>
                    <a:p>
                      <a:r>
                        <a:rPr kumimoji="1" lang="ja-JP" altLang="en-US" dirty="0"/>
                        <a:t>現在のクラシックギターは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②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世紀に</a:t>
                      </a:r>
                      <a:r>
                        <a:rPr kumimoji="1" lang="en-US" altLang="ja-JP" dirty="0"/>
                        <a:t>(</a:t>
                      </a:r>
                      <a:r>
                        <a:rPr kumimoji="1" lang="ja-JP" altLang="en-US" dirty="0"/>
                        <a:t>　国名　</a:t>
                      </a:r>
                      <a:r>
                        <a:rPr kumimoji="1" lang="en-US" altLang="ja-JP" dirty="0"/>
                        <a:t>)</a:t>
                      </a:r>
                      <a:r>
                        <a:rPr kumimoji="1" lang="ja-JP" altLang="en-US" dirty="0"/>
                        <a:t>で開発されました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　</a:t>
                      </a:r>
                      <a:r>
                        <a:rPr kumimoji="1" lang="en-US" altLang="ja-JP" dirty="0"/>
                        <a:t>13</a:t>
                      </a:r>
                    </a:p>
                    <a:p>
                      <a:r>
                        <a:rPr kumimoji="1" lang="ja-JP" altLang="en-US" dirty="0"/>
                        <a:t>②　</a:t>
                      </a:r>
                      <a:r>
                        <a:rPr kumimoji="1" lang="en-US" altLang="ja-JP" dirty="0"/>
                        <a:t>19</a:t>
                      </a:r>
                    </a:p>
                    <a:p>
                      <a:r>
                        <a:rPr kumimoji="1" lang="ja-JP" altLang="en-US" dirty="0"/>
                        <a:t>国名：　スペイン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14011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4271511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/>
                        <a:t>                                              </a:t>
                      </a:r>
                      <a:r>
                        <a:rPr kumimoji="1" lang="ja-JP" altLang="en-US" sz="900" dirty="0"/>
                        <a:t>　　　　</a:t>
                      </a:r>
                      <a:endParaRPr kumimoji="1" lang="en-US" altLang="ja-JP" sz="9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/>
                        <a:t>　　　　　　　　　　　　　　　①　②　③　④　⑤　⑥</a:t>
                      </a:r>
                      <a:endParaRPr kumimoji="1" lang="en-US" altLang="ja-JP" sz="900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/>
                    </a:p>
                    <a:p>
                      <a:endParaRPr kumimoji="1" lang="ja-JP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①　　　　　　　②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0555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214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③　　　　　　　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53199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45985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⑤　　　　　　　⑥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8190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0404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9651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0561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388281"/>
                  </a:ext>
                </a:extLst>
              </a:tr>
            </a:tbl>
          </a:graphicData>
        </a:graphic>
      </p:graphicFrame>
      <p:pic>
        <p:nvPicPr>
          <p:cNvPr id="13" name="図 12">
            <a:extLst>
              <a:ext uri="{FF2B5EF4-FFF2-40B4-BE49-F238E27FC236}">
                <a16:creationId xmlns:a16="http://schemas.microsoft.com/office/drawing/2014/main" id="{1A7DA0C8-4443-AFD4-3B93-2654A1D90A2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895" y="4839424"/>
            <a:ext cx="3089826" cy="1881810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15C4960C-6646-86F9-3679-44D996AC466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150" y="9858274"/>
            <a:ext cx="1026287" cy="72281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E9E52CB-7996-1AB7-A8D0-24E22CE60B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90826" y="9087415"/>
            <a:ext cx="1024281" cy="722814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0786BFAE-6EDC-8325-EA6C-0973FF3F4CC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0998" y="8354331"/>
            <a:ext cx="1024281" cy="72281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FC48DADF-757A-880E-1C96-6FE52FF20F4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51015" y="9852818"/>
            <a:ext cx="1024282" cy="72281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2F90D654-CF8E-8A3A-56AD-347FDE457A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84150" y="8336941"/>
            <a:ext cx="1024282" cy="722815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865A281-E17C-F6C4-2F14-2305E2C374C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30998" y="9103574"/>
            <a:ext cx="1024282" cy="722815"/>
          </a:xfrm>
          <a:prstGeom prst="rect">
            <a:avLst/>
          </a:prstGeom>
        </p:spPr>
      </p:pic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7302F043-8D24-01A5-56E0-E82690C315CB}"/>
              </a:ext>
            </a:extLst>
          </p:cNvPr>
          <p:cNvSpPr txBox="1"/>
          <p:nvPr/>
        </p:nvSpPr>
        <p:spPr>
          <a:xfrm>
            <a:off x="2934263" y="8875090"/>
            <a:ext cx="280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3157ABD-3324-C033-398B-C2366154AD21}"/>
              </a:ext>
            </a:extLst>
          </p:cNvPr>
          <p:cNvSpPr txBox="1"/>
          <p:nvPr/>
        </p:nvSpPr>
        <p:spPr>
          <a:xfrm>
            <a:off x="2281136" y="901519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  <a:endParaRPr kumimoji="1" lang="ja-JP" altLang="en-US" dirty="0"/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5DD9FF4-BFFA-9ED0-B25E-3EC7B8015901}"/>
              </a:ext>
            </a:extLst>
          </p:cNvPr>
          <p:cNvSpPr txBox="1"/>
          <p:nvPr/>
        </p:nvSpPr>
        <p:spPr>
          <a:xfrm>
            <a:off x="3369768" y="8759190"/>
            <a:ext cx="281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3FB3F62F-7D01-7B99-DDB4-8AA92937FD5C}"/>
              </a:ext>
            </a:extLst>
          </p:cNvPr>
          <p:cNvSpPr txBox="1"/>
          <p:nvPr/>
        </p:nvSpPr>
        <p:spPr>
          <a:xfrm>
            <a:off x="2685516" y="8875090"/>
            <a:ext cx="281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191A1B0F-DF3A-2E9F-AA76-9767033B3174}"/>
              </a:ext>
            </a:extLst>
          </p:cNvPr>
          <p:cNvSpPr txBox="1"/>
          <p:nvPr/>
        </p:nvSpPr>
        <p:spPr>
          <a:xfrm>
            <a:off x="2452959" y="88750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F843D2D-4144-EB88-91B5-3B396552DDAA}"/>
              </a:ext>
            </a:extLst>
          </p:cNvPr>
          <p:cNvSpPr txBox="1"/>
          <p:nvPr/>
        </p:nvSpPr>
        <p:spPr>
          <a:xfrm>
            <a:off x="3146911" y="875919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0</a:t>
            </a:r>
            <a:endParaRPr kumimoji="1" lang="ja-JP" alt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30" name="インク 29">
                <a:extLst>
                  <a:ext uri="{FF2B5EF4-FFF2-40B4-BE49-F238E27FC236}">
                    <a16:creationId xmlns:a16="http://schemas.microsoft.com/office/drawing/2014/main" id="{DC4BFD2F-9067-0468-7BFB-A6BD6BCF44F1}"/>
                  </a:ext>
                </a:extLst>
              </p14:cNvPr>
              <p14:cNvContentPartPr/>
              <p14:nvPr/>
            </p14:nvContentPartPr>
            <p14:xfrm>
              <a:off x="4764840" y="8839000"/>
              <a:ext cx="360" cy="360"/>
            </p14:xfrm>
          </p:contentPart>
        </mc:Choice>
        <mc:Fallback>
          <p:pic>
            <p:nvPicPr>
              <p:cNvPr id="30" name="インク 29">
                <a:extLst>
                  <a:ext uri="{FF2B5EF4-FFF2-40B4-BE49-F238E27FC236}">
                    <a16:creationId xmlns:a16="http://schemas.microsoft.com/office/drawing/2014/main" id="{DC4BFD2F-9067-0468-7BFB-A6BD6BCF44F1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729200" y="880300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31" name="インク 30">
                <a:extLst>
                  <a:ext uri="{FF2B5EF4-FFF2-40B4-BE49-F238E27FC236}">
                    <a16:creationId xmlns:a16="http://schemas.microsoft.com/office/drawing/2014/main" id="{C666AD6E-9477-2C02-AF32-BBEF1D6ABF8A}"/>
                  </a:ext>
                </a:extLst>
              </p14:cNvPr>
              <p14:cNvContentPartPr/>
              <p14:nvPr/>
            </p14:nvContentPartPr>
            <p14:xfrm>
              <a:off x="4576920" y="9484440"/>
              <a:ext cx="360" cy="360"/>
            </p14:xfrm>
          </p:contentPart>
        </mc:Choice>
        <mc:Fallback>
          <p:pic>
            <p:nvPicPr>
              <p:cNvPr id="31" name="インク 30">
                <a:extLst>
                  <a:ext uri="{FF2B5EF4-FFF2-40B4-BE49-F238E27FC236}">
                    <a16:creationId xmlns:a16="http://schemas.microsoft.com/office/drawing/2014/main" id="{C666AD6E-9477-2C02-AF32-BBEF1D6ABF8A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541280" y="944844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36" name="インク 35">
                <a:extLst>
                  <a:ext uri="{FF2B5EF4-FFF2-40B4-BE49-F238E27FC236}">
                    <a16:creationId xmlns:a16="http://schemas.microsoft.com/office/drawing/2014/main" id="{343E5011-ACCE-3BDB-784C-F85035278F86}"/>
                  </a:ext>
                </a:extLst>
              </p14:cNvPr>
              <p14:cNvContentPartPr/>
              <p14:nvPr/>
            </p14:nvContentPartPr>
            <p14:xfrm>
              <a:off x="6126315" y="9479190"/>
              <a:ext cx="360" cy="360"/>
            </p14:xfrm>
          </p:contentPart>
        </mc:Choice>
        <mc:Fallback>
          <p:pic>
            <p:nvPicPr>
              <p:cNvPr id="36" name="インク 35">
                <a:extLst>
                  <a:ext uri="{FF2B5EF4-FFF2-40B4-BE49-F238E27FC236}">
                    <a16:creationId xmlns:a16="http://schemas.microsoft.com/office/drawing/2014/main" id="{343E5011-ACCE-3BDB-784C-F85035278F8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090315" y="9443190"/>
                <a:ext cx="72000" cy="72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37" name="インク 36">
                <a:extLst>
                  <a:ext uri="{FF2B5EF4-FFF2-40B4-BE49-F238E27FC236}">
                    <a16:creationId xmlns:a16="http://schemas.microsoft.com/office/drawing/2014/main" id="{E4F9BE6E-FC18-B1B0-0B09-59C228C5FD78}"/>
                  </a:ext>
                </a:extLst>
              </p14:cNvPr>
              <p14:cNvContentPartPr/>
              <p14:nvPr/>
            </p14:nvContentPartPr>
            <p14:xfrm>
              <a:off x="5926335" y="10164810"/>
              <a:ext cx="360" cy="360"/>
            </p14:xfrm>
          </p:contentPart>
        </mc:Choice>
        <mc:Fallback>
          <p:pic>
            <p:nvPicPr>
              <p:cNvPr id="37" name="インク 36">
                <a:extLst>
                  <a:ext uri="{FF2B5EF4-FFF2-40B4-BE49-F238E27FC236}">
                    <a16:creationId xmlns:a16="http://schemas.microsoft.com/office/drawing/2014/main" id="{E4F9BE6E-FC18-B1B0-0B09-59C228C5FD7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90335" y="10129170"/>
                <a:ext cx="72000" cy="72000"/>
              </a:xfrm>
              <a:prstGeom prst="rect">
                <a:avLst/>
              </a:prstGeom>
            </p:spPr>
          </p:pic>
        </mc:Fallback>
      </mc:AlternateContent>
      <p:sp>
        <p:nvSpPr>
          <p:cNvPr id="38" name="楕円 37">
            <a:extLst>
              <a:ext uri="{FF2B5EF4-FFF2-40B4-BE49-F238E27FC236}">
                <a16:creationId xmlns:a16="http://schemas.microsoft.com/office/drawing/2014/main" id="{47C16833-DE64-7EB2-A6FD-7CBB001A3878}"/>
              </a:ext>
            </a:extLst>
          </p:cNvPr>
          <p:cNvSpPr/>
          <p:nvPr/>
        </p:nvSpPr>
        <p:spPr>
          <a:xfrm>
            <a:off x="4189095" y="10111020"/>
            <a:ext cx="99060" cy="103205"/>
          </a:xfrm>
          <a:prstGeom prst="ellipse">
            <a:avLst/>
          </a:prstGeom>
          <a:solidFill>
            <a:schemeClr val="bg1"/>
          </a:solidFill>
          <a:ln w="63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5EBAB177-1388-02BA-9A26-0A7F7FE45F3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513686" y="8679280"/>
            <a:ext cx="109738" cy="1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80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141</TotalTime>
  <Words>539</Words>
  <Application>Microsoft Office PowerPoint</Application>
  <PresentationFormat>ワイド画面</PresentationFormat>
  <Paragraphs>102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Office テーマ</vt:lpstr>
      <vt:lpstr> 2023年　中学1年　２学期期末テスト対策問題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2023年　中学1年　２学期期末テスト対策問題</dc:title>
  <dc:creator>教子 岡村</dc:creator>
  <cp:lastModifiedBy>教子 岡村</cp:lastModifiedBy>
  <cp:revision>3</cp:revision>
  <dcterms:created xsi:type="dcterms:W3CDTF">2023-11-18T11:35:16Z</dcterms:created>
  <dcterms:modified xsi:type="dcterms:W3CDTF">2023-11-19T02:50:23Z</dcterms:modified>
</cp:coreProperties>
</file>